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2" r:id="rId1"/>
  </p:sldMasterIdLst>
  <p:notesMasterIdLst>
    <p:notesMasterId r:id="rId3"/>
  </p:notesMasterIdLst>
  <p:sldIdLst>
    <p:sldId id="266" r:id="rId2"/>
  </p:sldIdLst>
  <p:sldSz cx="9144000" cy="5143500" type="screen16x9"/>
  <p:notesSz cx="6858000" cy="9144000"/>
  <p:embeddedFontLst>
    <p:embeddedFont>
      <p:font typeface="Work Sans" pitchFamily="2" charset="0"/>
      <p:regular r:id="rId4"/>
      <p:bold r:id="rId5"/>
      <p:italic r:id="rId6"/>
      <p:boldItalic r:id="rId7"/>
    </p:embeddedFont>
    <p:embeddedFont>
      <p:font typeface="Work Sans Light" pitchFamily="2" charset="0"/>
      <p:regular r:id="rId8"/>
      <p:bold r:id="rId9"/>
      <p:italic r:id="rId10"/>
    </p:embeddedFont>
    <p:embeddedFont>
      <p:font typeface="Work Sans SemiBold" pitchFamily="2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7"/>
    <p:restoredTop sz="94631"/>
  </p:normalViewPr>
  <p:slideViewPr>
    <p:cSldViewPr snapToGrid="0" snapToObjects="1" showGuides="1">
      <p:cViewPr varScale="1">
        <p:scale>
          <a:sx n="137" d="100"/>
          <a:sy n="137" d="100"/>
        </p:scale>
        <p:origin x="786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3" d="100"/>
          <a:sy n="53" d="100"/>
        </p:scale>
        <p:origin x="284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21" Type="http://schemas.openxmlformats.org/officeDocument/2006/relationships/customXml" Target="../customXml/item3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19" Type="http://schemas.openxmlformats.org/officeDocument/2006/relationships/customXml" Target="../customXml/item1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customXml" Target="../customXml/item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06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907907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7986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">
  <p:cSld name="1_Título y texto">
    <p:bg>
      <p:bgPr>
        <a:solidFill>
          <a:srgbClr val="DCEAFB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body" idx="1"/>
          </p:nvPr>
        </p:nvSpPr>
        <p:spPr>
          <a:xfrm>
            <a:off x="3768286" y="2553350"/>
            <a:ext cx="4540639" cy="17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66CD"/>
              </a:buClr>
              <a:buSzPts val="1100"/>
              <a:buNone/>
              <a:defRPr sz="1100">
                <a:solidFill>
                  <a:srgbClr val="0066CD"/>
                </a:solidFill>
              </a:defRPr>
            </a:lvl1pPr>
            <a:lvl2pPr marL="914400" lvl="1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66CD"/>
              </a:buClr>
              <a:buSzPts val="1100"/>
              <a:buChar char="•"/>
              <a:defRPr sz="1100">
                <a:solidFill>
                  <a:srgbClr val="0066CD"/>
                </a:solidFill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66CD"/>
              </a:buClr>
              <a:buSzPts val="1100"/>
              <a:buChar char="•"/>
              <a:defRPr sz="1100">
                <a:solidFill>
                  <a:srgbClr val="0066CD"/>
                </a:solidFill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66CD"/>
              </a:buClr>
              <a:buSzPts val="1100"/>
              <a:buChar char="•"/>
              <a:defRPr sz="1100">
                <a:solidFill>
                  <a:srgbClr val="0066CD"/>
                </a:solidFill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66CD"/>
              </a:buClr>
              <a:buSzPts val="1100"/>
              <a:buChar char="•"/>
              <a:defRPr sz="1100">
                <a:solidFill>
                  <a:srgbClr val="0066CD"/>
                </a:solidFill>
              </a:defRPr>
            </a:lvl5pPr>
            <a:lvl6pPr marL="2743200" lvl="5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66CD"/>
              </a:buClr>
              <a:buSzPts val="1100"/>
              <a:buChar char="•"/>
              <a:defRPr sz="1100">
                <a:solidFill>
                  <a:srgbClr val="0066CD"/>
                </a:solidFill>
              </a:defRPr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66CD"/>
              </a:buClr>
              <a:buSzPts val="1100"/>
              <a:buChar char="•"/>
              <a:defRPr sz="1100">
                <a:solidFill>
                  <a:srgbClr val="0066CD"/>
                </a:solidFill>
              </a:defRPr>
            </a:lvl7pPr>
            <a:lvl8pPr marL="3657600" lvl="7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66CD"/>
              </a:buClr>
              <a:buSzPts val="1100"/>
              <a:buChar char="•"/>
              <a:defRPr sz="1100">
                <a:solidFill>
                  <a:srgbClr val="0066CD"/>
                </a:solidFill>
              </a:defRPr>
            </a:lvl8pPr>
            <a:lvl9pPr marL="4114800" lvl="8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66CD"/>
              </a:buClr>
              <a:buSzPts val="1100"/>
              <a:buChar char="•"/>
              <a:defRPr sz="1100">
                <a:solidFill>
                  <a:srgbClr val="0066CD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title"/>
          </p:nvPr>
        </p:nvSpPr>
        <p:spPr>
          <a:xfrm>
            <a:off x="3768725" y="1733025"/>
            <a:ext cx="4307700" cy="640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Work Sans SemiBold"/>
              <a:buNone/>
              <a:defRPr sz="3000">
                <a:solidFill>
                  <a:srgbClr val="0066CD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6" t="27148" r="5286" b="32127"/>
          <a:stretch/>
        </p:blipFill>
        <p:spPr>
          <a:xfrm>
            <a:off x="7294350" y="4602948"/>
            <a:ext cx="1746907" cy="4519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bg>
      <p:bgPr>
        <a:solidFill>
          <a:srgbClr val="DCEAFB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6" t="27148" r="5286" b="32127"/>
          <a:stretch/>
        </p:blipFill>
        <p:spPr>
          <a:xfrm>
            <a:off x="7294350" y="4602948"/>
            <a:ext cx="1746907" cy="4519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preserve="1">
  <p:cSld name="1_Diapositiva de título">
    <p:bg>
      <p:bgPr>
        <a:solidFill>
          <a:srgbClr val="2D6DF3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/>
        </p:nvSpPr>
        <p:spPr>
          <a:xfrm>
            <a:off x="8336496" y="5464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0054BC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3" name="Google Shape;13;p2"/>
          <p:cNvSpPr txBox="1"/>
          <p:nvPr/>
        </p:nvSpPr>
        <p:spPr>
          <a:xfrm>
            <a:off x="8336496" y="-21554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s-CO" sz="700" b="0" i="0" u="none" strike="noStrike" cap="none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‹Nº›</a:t>
            </a:fld>
            <a:endParaRPr sz="700" b="0" i="0" u="none" strike="noStrike" cap="none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6482817" y="0"/>
            <a:ext cx="26661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2"/>
          <p:cNvSpPr txBox="1"/>
          <p:nvPr/>
        </p:nvSpPr>
        <p:spPr>
          <a:xfrm>
            <a:off x="1098468" y="4856142"/>
            <a:ext cx="4292929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s-CO" sz="600" b="0" i="0" u="none" strike="noStrike" cap="none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rPr>
              <a:t>Esta presentación es propiedad intelectual controlada y producida por la Presidencia de la República.</a:t>
            </a:r>
            <a:endParaRPr sz="600" b="0" i="0" u="none" strike="noStrike" cap="none">
              <a:solidFill>
                <a:schemeClr val="lt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BAC9F9C-ABB2-4A3E-A132-91388D0691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75328" y="2214137"/>
            <a:ext cx="4185645" cy="86959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833" y="4516398"/>
            <a:ext cx="1502363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79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4BC"/>
              </a:buClr>
              <a:buSzPts val="3300"/>
              <a:buFont typeface="Work Sans"/>
              <a:buNone/>
              <a:defRPr sz="33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54BC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54B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54BC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E9D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60" r:id="rId2"/>
    <p:sldLayoutId id="214748366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2022D52C-DA2F-470D-BA06-BAAB1084BB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629451"/>
              </p:ext>
            </p:extLst>
          </p:nvPr>
        </p:nvGraphicFramePr>
        <p:xfrm>
          <a:off x="108000" y="250901"/>
          <a:ext cx="8928000" cy="4432011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744000">
                  <a:extLst>
                    <a:ext uri="{9D8B030D-6E8A-4147-A177-3AD203B41FA5}">
                      <a16:colId xmlns:a16="http://schemas.microsoft.com/office/drawing/2014/main" val="370629980"/>
                    </a:ext>
                  </a:extLst>
                </a:gridCol>
                <a:gridCol w="744000">
                  <a:extLst>
                    <a:ext uri="{9D8B030D-6E8A-4147-A177-3AD203B41FA5}">
                      <a16:colId xmlns:a16="http://schemas.microsoft.com/office/drawing/2014/main" val="1733375822"/>
                    </a:ext>
                  </a:extLst>
                </a:gridCol>
                <a:gridCol w="744000">
                  <a:extLst>
                    <a:ext uri="{9D8B030D-6E8A-4147-A177-3AD203B41FA5}">
                      <a16:colId xmlns:a16="http://schemas.microsoft.com/office/drawing/2014/main" val="3401599639"/>
                    </a:ext>
                  </a:extLst>
                </a:gridCol>
                <a:gridCol w="744000">
                  <a:extLst>
                    <a:ext uri="{9D8B030D-6E8A-4147-A177-3AD203B41FA5}">
                      <a16:colId xmlns:a16="http://schemas.microsoft.com/office/drawing/2014/main" val="2168459869"/>
                    </a:ext>
                  </a:extLst>
                </a:gridCol>
                <a:gridCol w="744000">
                  <a:extLst>
                    <a:ext uri="{9D8B030D-6E8A-4147-A177-3AD203B41FA5}">
                      <a16:colId xmlns:a16="http://schemas.microsoft.com/office/drawing/2014/main" val="1637628901"/>
                    </a:ext>
                  </a:extLst>
                </a:gridCol>
                <a:gridCol w="744000">
                  <a:extLst>
                    <a:ext uri="{9D8B030D-6E8A-4147-A177-3AD203B41FA5}">
                      <a16:colId xmlns:a16="http://schemas.microsoft.com/office/drawing/2014/main" val="3967043814"/>
                    </a:ext>
                  </a:extLst>
                </a:gridCol>
                <a:gridCol w="744000">
                  <a:extLst>
                    <a:ext uri="{9D8B030D-6E8A-4147-A177-3AD203B41FA5}">
                      <a16:colId xmlns:a16="http://schemas.microsoft.com/office/drawing/2014/main" val="3259407229"/>
                    </a:ext>
                  </a:extLst>
                </a:gridCol>
                <a:gridCol w="744000">
                  <a:extLst>
                    <a:ext uri="{9D8B030D-6E8A-4147-A177-3AD203B41FA5}">
                      <a16:colId xmlns:a16="http://schemas.microsoft.com/office/drawing/2014/main" val="2931091783"/>
                    </a:ext>
                  </a:extLst>
                </a:gridCol>
                <a:gridCol w="744000">
                  <a:extLst>
                    <a:ext uri="{9D8B030D-6E8A-4147-A177-3AD203B41FA5}">
                      <a16:colId xmlns:a16="http://schemas.microsoft.com/office/drawing/2014/main" val="1270536675"/>
                    </a:ext>
                  </a:extLst>
                </a:gridCol>
                <a:gridCol w="744000">
                  <a:extLst>
                    <a:ext uri="{9D8B030D-6E8A-4147-A177-3AD203B41FA5}">
                      <a16:colId xmlns:a16="http://schemas.microsoft.com/office/drawing/2014/main" val="4171977658"/>
                    </a:ext>
                  </a:extLst>
                </a:gridCol>
                <a:gridCol w="744000">
                  <a:extLst>
                    <a:ext uri="{9D8B030D-6E8A-4147-A177-3AD203B41FA5}">
                      <a16:colId xmlns:a16="http://schemas.microsoft.com/office/drawing/2014/main" val="2796810860"/>
                    </a:ext>
                  </a:extLst>
                </a:gridCol>
                <a:gridCol w="744000">
                  <a:extLst>
                    <a:ext uri="{9D8B030D-6E8A-4147-A177-3AD203B41FA5}">
                      <a16:colId xmlns:a16="http://schemas.microsoft.com/office/drawing/2014/main" val="1440406709"/>
                    </a:ext>
                  </a:extLst>
                </a:gridCol>
              </a:tblGrid>
              <a:tr h="252032"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s-MX" sz="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CALENDARIO DE ACTIVIDADES DE PARTICIAPCIÓN CIUDADANA</a:t>
                      </a:r>
                      <a:endParaRPr lang="es-MX" sz="800" b="1" i="0" u="none" strike="noStrike" dirty="0">
                        <a:solidFill>
                          <a:srgbClr val="FFFFFF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>
                    <a:solidFill>
                      <a:srgbClr val="3366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827540"/>
                  </a:ext>
                </a:extLst>
              </a:tr>
              <a:tr h="215638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ENERO</a:t>
                      </a:r>
                      <a:endParaRPr lang="es-CO" sz="800" b="1" i="0" u="none" strike="noStrike" dirty="0">
                        <a:solidFill>
                          <a:srgbClr val="FFFFFF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FEBRERO</a:t>
                      </a:r>
                      <a:endParaRPr lang="es-CO" sz="800" b="1" i="0" u="none" strike="noStrike" dirty="0">
                        <a:solidFill>
                          <a:srgbClr val="FFFFFF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u="none" strike="noStrike">
                          <a:solidFill>
                            <a:srgbClr val="FFFFFF"/>
                          </a:solidFill>
                          <a:effectLst/>
                        </a:rPr>
                        <a:t>MARZO</a:t>
                      </a:r>
                      <a:endParaRPr lang="es-CO" sz="800" b="1" i="0" u="none" strike="noStrike">
                        <a:solidFill>
                          <a:srgbClr val="FFFFFF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u="none" strike="noStrike">
                          <a:solidFill>
                            <a:srgbClr val="FFFFFF"/>
                          </a:solidFill>
                          <a:effectLst/>
                        </a:rPr>
                        <a:t>ABRIL</a:t>
                      </a:r>
                      <a:endParaRPr lang="es-CO" sz="800" b="1" i="0" u="none" strike="noStrike">
                        <a:solidFill>
                          <a:srgbClr val="FFFFFF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MAYO</a:t>
                      </a:r>
                      <a:endParaRPr lang="es-CO" sz="800" b="1" i="0" u="none" strike="noStrike" dirty="0">
                        <a:solidFill>
                          <a:srgbClr val="FFFFFF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JUNIO</a:t>
                      </a:r>
                      <a:endParaRPr lang="es-CO" sz="800" b="1" i="0" u="none" strike="noStrike" dirty="0">
                        <a:solidFill>
                          <a:srgbClr val="FFFFFF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JULIO</a:t>
                      </a:r>
                      <a:endParaRPr lang="es-CO" sz="800" b="1" i="0" u="none" strike="noStrike" dirty="0">
                        <a:solidFill>
                          <a:srgbClr val="FFFFFF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AGOSTO</a:t>
                      </a:r>
                      <a:endParaRPr lang="es-CO" sz="800" b="1" i="0" u="none" strike="noStrike" dirty="0">
                        <a:solidFill>
                          <a:srgbClr val="FFFFFF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SEPTIEMBRE</a:t>
                      </a:r>
                      <a:endParaRPr lang="es-CO" sz="800" b="1" i="0" u="none" strike="noStrike" dirty="0">
                        <a:solidFill>
                          <a:srgbClr val="FFFFFF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OCTUBRE</a:t>
                      </a:r>
                      <a:endParaRPr lang="es-CO" sz="800" b="1" i="0" u="none" strike="noStrike" dirty="0">
                        <a:solidFill>
                          <a:srgbClr val="FFFFFF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u="none" strike="noStrike">
                          <a:solidFill>
                            <a:srgbClr val="FFFFFF"/>
                          </a:solidFill>
                          <a:effectLst/>
                        </a:rPr>
                        <a:t>NOVIEMBRE</a:t>
                      </a:r>
                      <a:endParaRPr lang="es-CO" sz="800" b="1" i="0" u="none" strike="noStrike">
                        <a:solidFill>
                          <a:srgbClr val="FFFFFF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DICIEMBRE</a:t>
                      </a:r>
                      <a:endParaRPr lang="es-CO" sz="800" b="1" i="0" u="none" strike="noStrike" dirty="0">
                        <a:solidFill>
                          <a:srgbClr val="FFFFFF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>
                    <a:solidFill>
                      <a:srgbClr val="33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710735"/>
                  </a:ext>
                </a:extLst>
              </a:tr>
              <a:tr h="25789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 Eventos para la apropiación del uso del eKOGUI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30 Eventos para la apropiación del uso del eKOGUI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30 Eventos para la apropiación del uso del eKOGUI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 Eventos para la apropiación del uso del eKOGUI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30 Eventos para la apropiación del uso del eKOGUI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 Eventos para la apropiación del uso del eKOGUI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616521"/>
                  </a:ext>
                </a:extLst>
              </a:tr>
              <a:tr h="76195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Propuesta de campaña de sensibilización para comunicar laudos de inversión y evitar enfriamiento regulatorio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Socialización de laudo 1 de inversión mediante foro de discusión y video informativo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Socialización de laudo 2 de inversión mediante foro de discusión y video informativo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 Estudio de los laudos de inversión y potenciales efectos de enfriamiento regulatorio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Socialización de laudo 3 de inversión mediante foro de discusión y video informativo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extLst>
                  <a:ext uri="{0D108BD9-81ED-4DB2-BD59-A6C34878D82A}">
                    <a16:rowId xmlns:a16="http://schemas.microsoft.com/office/drawing/2014/main" val="864566860"/>
                  </a:ext>
                </a:extLst>
              </a:tr>
              <a:tr h="64419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1 Reunión estratégica con jefes de oficinas jurídica de entidades públicas del orden nacional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Reunión estratégica con jefes de oficinas jurídica de entidades públicas del orden nacional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1 Reunión estratégica con jefes de oficinas jurídica de entidades públicas del orden nacional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1 Reunión estratégica con jefes de oficinas jurídica de entidades públicas del orden nacional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extLst>
                  <a:ext uri="{0D108BD9-81ED-4DB2-BD59-A6C34878D82A}">
                    <a16:rowId xmlns:a16="http://schemas.microsoft.com/office/drawing/2014/main" val="4077363959"/>
                  </a:ext>
                </a:extLst>
              </a:tr>
              <a:tr h="45717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1 encuentro 1 a 1 con periodistas, editores y/o directores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encuentro 1 a 1 con periodistas, editores y/o directores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1 encuentro 1 a 1 con periodistas, editores y/o directores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1 encuentro 1 a 1 con periodistas, editores y/o directores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extLst>
                  <a:ext uri="{0D108BD9-81ED-4DB2-BD59-A6C34878D82A}">
                    <a16:rowId xmlns:a16="http://schemas.microsoft.com/office/drawing/2014/main" val="1055647577"/>
                  </a:ext>
                </a:extLst>
              </a:tr>
              <a:tr h="60956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encuentro con sector empresarial a través de la cámara de asuntos legales de la ANDI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extLst>
                  <a:ext uri="{0D108BD9-81ED-4DB2-BD59-A6C34878D82A}">
                    <a16:rowId xmlns:a16="http://schemas.microsoft.com/office/drawing/2014/main" val="993118163"/>
                  </a:ext>
                </a:extLst>
              </a:tr>
              <a:tr h="21739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1 encuentro académico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encuentro académico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extLst>
                  <a:ext uri="{0D108BD9-81ED-4DB2-BD59-A6C34878D82A}">
                    <a16:rowId xmlns:a16="http://schemas.microsoft.com/office/drawing/2014/main" val="2263578266"/>
                  </a:ext>
                </a:extLst>
              </a:tr>
              <a:tr h="34346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1 Evento de rendición de cuentas vigencia 2020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extLst>
                  <a:ext uri="{0D108BD9-81ED-4DB2-BD59-A6C34878D82A}">
                    <a16:rowId xmlns:a16="http://schemas.microsoft.com/office/drawing/2014/main" val="654393419"/>
                  </a:ext>
                </a:extLst>
              </a:tr>
              <a:tr h="45717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Publicación de 1 informe trimestral de gestión de la Entidad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Publicación de 1 informe trimestral de gestión de la Entidad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Publicación de 1 informe trimestral de gestión de la Entidad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Publicación de 1 informe trimestral de gestión de la Entidad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Work Sans" pitchFamily="2" charset="0"/>
                      </a:endParaRPr>
                    </a:p>
                  </a:txBody>
                  <a:tcPr marL="3423" marR="3423" marT="3423" marB="0" anchor="ctr"/>
                </a:tc>
                <a:extLst>
                  <a:ext uri="{0D108BD9-81ED-4DB2-BD59-A6C34878D82A}">
                    <a16:rowId xmlns:a16="http://schemas.microsoft.com/office/drawing/2014/main" val="23544171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Presidencia de Colomba">
  <a:themeElements>
    <a:clrScheme name="Presidencia">
      <a:dk1>
        <a:srgbClr val="073763"/>
      </a:dk1>
      <a:lt1>
        <a:srgbClr val="FFFFFF"/>
      </a:lt1>
      <a:dk2>
        <a:srgbClr val="3C78D8"/>
      </a:dk2>
      <a:lt2>
        <a:srgbClr val="A4C2F4"/>
      </a:lt2>
      <a:accent1>
        <a:srgbClr val="E4EDFE"/>
      </a:accent1>
      <a:accent2>
        <a:srgbClr val="B7CFFF"/>
      </a:accent2>
      <a:accent3>
        <a:srgbClr val="88ACF8"/>
      </a:accent3>
      <a:accent4>
        <a:srgbClr val="5B8BFF"/>
      </a:accent4>
      <a:accent5>
        <a:srgbClr val="6D98FF"/>
      </a:accent5>
      <a:accent6>
        <a:srgbClr val="2A54A7"/>
      </a:accent6>
      <a:hlink>
        <a:srgbClr val="F45721"/>
      </a:hlink>
      <a:folHlink>
        <a:srgbClr val="FFA06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Orden xmlns="40839eeb-5a66-4e6e-aa47-122bf840a467" xsi:nil="true"/>
    <_dlc_DocId xmlns="40839eeb-5a66-4e6e-aa47-122bf840a467">6VQC4QCV76MK-942-1</_dlc_DocId>
    <_dlc_DocIdUrl xmlns="40839eeb-5a66-4e6e-aa47-122bf840a467">
      <Url>http://192.168.10.35:8080/participa/_layouts/15/DocIdRedir.aspx?ID=6VQC4QCV76MK-942-1</Url>
      <Description>6VQC4QCV76MK-942-1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C16AA574034D94F8EDAFC76DC44069A" ma:contentTypeVersion="2" ma:contentTypeDescription="Crear nuevo documento." ma:contentTypeScope="" ma:versionID="f1dc17df93b4c07db2ad5dd0ec8e4832">
  <xsd:schema xmlns:xsd="http://www.w3.org/2001/XMLSchema" xmlns:xs="http://www.w3.org/2001/XMLSchema" xmlns:p="http://schemas.microsoft.com/office/2006/metadata/properties" xmlns:ns1="http://schemas.microsoft.com/sharepoint/v3" xmlns:ns2="40839eeb-5a66-4e6e-aa47-122bf840a467" targetNamespace="http://schemas.microsoft.com/office/2006/metadata/properties" ma:root="true" ma:fieldsID="dec5fca8531c95f20594ad57892da40d" ns1:_="" ns2:_="">
    <xsd:import namespace="http://schemas.microsoft.com/sharepoint/v3"/>
    <xsd:import namespace="40839eeb-5a66-4e6e-aa47-122bf840a467"/>
    <xsd:element name="properties">
      <xsd:complexType>
        <xsd:sequence>
          <xsd:element name="documentManagement">
            <xsd:complexType>
              <xsd:all>
                <xsd:element ref="ns2:Orden" minOccurs="0"/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839eeb-5a66-4e6e-aa47-122bf840a467" elementFormDefault="qualified">
    <xsd:import namespace="http://schemas.microsoft.com/office/2006/documentManagement/types"/>
    <xsd:import namespace="http://schemas.microsoft.com/office/infopath/2007/PartnerControls"/>
    <xsd:element name="Orden" ma:index="4" nillable="true" ma:displayName="Orden" ma:decimals="0" ma:internalName="Orden">
      <xsd:simpleType>
        <xsd:restriction base="dms:Number">
          <xsd:minInclusive value="1"/>
        </xsd:restriction>
      </xsd:simpleType>
    </xsd:element>
    <xsd:element name="_dlc_DocId" ma:index="5" nillable="true" ma:displayName="Valor de Id. de documento" ma:description="El valor del identificador de documento asignado a este elemento." ma:internalName="_dlc_DocId" ma:readOnly="true">
      <xsd:simpleType>
        <xsd:restriction base="dms:Text"/>
      </xsd:simpleType>
    </xsd:element>
    <xsd:element name="_dlc_DocIdUrl" ma:index="6" nillable="true" ma:displayName="Id. de documento" ma:description="Vínculo permanente a este documento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0" ma:displayName="Tipo de contenido"/>
        <xsd:element ref="dc:title" minOccurs="0" maxOccurs="1" ma:index="3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0EC169-191F-4B70-89ED-B970EE8E0437}"/>
</file>

<file path=customXml/itemProps2.xml><?xml version="1.0" encoding="utf-8"?>
<ds:datastoreItem xmlns:ds="http://schemas.openxmlformats.org/officeDocument/2006/customXml" ds:itemID="{F7B22A9A-20B0-4EEF-B149-C6AC7D8A6754}"/>
</file>

<file path=customXml/itemProps3.xml><?xml version="1.0" encoding="utf-8"?>
<ds:datastoreItem xmlns:ds="http://schemas.openxmlformats.org/officeDocument/2006/customXml" ds:itemID="{F146DDC6-0CB9-4D88-83A0-B23F928A2F01}"/>
</file>

<file path=customXml/itemProps4.xml><?xml version="1.0" encoding="utf-8"?>
<ds:datastoreItem xmlns:ds="http://schemas.openxmlformats.org/officeDocument/2006/customXml" ds:itemID="{40DB253D-6882-44CE-ADB4-CA160AD7F2FF}"/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379</Words>
  <Application>Microsoft Office PowerPoint</Application>
  <PresentationFormat>Presentación en pantalla (16:9)</PresentationFormat>
  <Paragraphs>103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Work Sans Light</vt:lpstr>
      <vt:lpstr>Arial</vt:lpstr>
      <vt:lpstr>Work Sans SemiBold</vt:lpstr>
      <vt:lpstr>Work Sans</vt:lpstr>
      <vt:lpstr>Presidencia de Colomba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Angelo Hernando Guevara Ballesteros</dc:creator>
  <cp:lastModifiedBy>Melco Javier Leuro Rodriguez</cp:lastModifiedBy>
  <cp:revision>18</cp:revision>
  <dcterms:modified xsi:type="dcterms:W3CDTF">2021-06-21T14:21:33Z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0x0101008C16AA574034D94F8EDAFC76DC44069A</vt:lpwstr>
  </property>
  <property fmtid="{D5CDD505-2E9C-101B-9397-08002B2CF9AE}" pid="3" name="_dlc_DocIdItemGuid">
    <vt:lpwstr>af6216c7-609e-4447-8771-9ae2702f64fd</vt:lpwstr>
  </property>
</Properties>
</file>